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62" r:id="rId4"/>
    <p:sldId id="264" r:id="rId5"/>
    <p:sldId id="260" r:id="rId6"/>
    <p:sldId id="258" r:id="rId7"/>
    <p:sldId id="325" r:id="rId8"/>
    <p:sldId id="326" r:id="rId9"/>
    <p:sldId id="336" r:id="rId10"/>
    <p:sldId id="296" r:id="rId11"/>
    <p:sldId id="412" r:id="rId12"/>
    <p:sldId id="424" r:id="rId13"/>
    <p:sldId id="261" r:id="rId14"/>
    <p:sldId id="320" r:id="rId15"/>
    <p:sldId id="408" r:id="rId16"/>
    <p:sldId id="415" r:id="rId17"/>
    <p:sldId id="410" r:id="rId18"/>
    <p:sldId id="411" r:id="rId19"/>
    <p:sldId id="297" r:id="rId20"/>
    <p:sldId id="409" r:id="rId21"/>
    <p:sldId id="309" r:id="rId22"/>
    <p:sldId id="319" r:id="rId23"/>
    <p:sldId id="385" r:id="rId24"/>
    <p:sldId id="400" r:id="rId25"/>
    <p:sldId id="310" r:id="rId26"/>
    <p:sldId id="386" r:id="rId27"/>
    <p:sldId id="401" r:id="rId28"/>
    <p:sldId id="311" r:id="rId29"/>
    <p:sldId id="387" r:id="rId30"/>
    <p:sldId id="402" r:id="rId31"/>
    <p:sldId id="313" r:id="rId32"/>
    <p:sldId id="302" r:id="rId33"/>
    <p:sldId id="382" r:id="rId34"/>
    <p:sldId id="383" r:id="rId35"/>
    <p:sldId id="384" r:id="rId36"/>
    <p:sldId id="306" r:id="rId37"/>
    <p:sldId id="307" r:id="rId38"/>
    <p:sldId id="308" r:id="rId39"/>
    <p:sldId id="372" r:id="rId40"/>
    <p:sldId id="342" r:id="rId41"/>
    <p:sldId id="355" r:id="rId42"/>
    <p:sldId id="373" r:id="rId43"/>
    <p:sldId id="375" r:id="rId44"/>
    <p:sldId id="376" r:id="rId45"/>
    <p:sldId id="378" r:id="rId46"/>
    <p:sldId id="379" r:id="rId47"/>
    <p:sldId id="381" r:id="rId48"/>
    <p:sldId id="298" r:id="rId49"/>
    <p:sldId id="397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282" r:id="rId58"/>
    <p:sldId id="316" r:id="rId59"/>
    <p:sldId id="271" r:id="rId60"/>
    <p:sldId id="414" r:id="rId61"/>
    <p:sldId id="399" r:id="rId62"/>
    <p:sldId id="423" r:id="rId63"/>
    <p:sldId id="395" r:id="rId64"/>
    <p:sldId id="394" r:id="rId65"/>
    <p:sldId id="396" r:id="rId66"/>
    <p:sldId id="272" r:id="rId67"/>
    <p:sldId id="389" r:id="rId68"/>
    <p:sldId id="390" r:id="rId69"/>
    <p:sldId id="391" r:id="rId70"/>
    <p:sldId id="287" r:id="rId71"/>
    <p:sldId id="281" r:id="rId72"/>
    <p:sldId id="388" r:id="rId73"/>
    <p:sldId id="392" r:id="rId74"/>
    <p:sldId id="393" r:id="rId75"/>
    <p:sldId id="40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1738334-A30B-4FE6-9B0A-C494E72856D7}">
          <p14:sldIdLst>
            <p14:sldId id="256"/>
            <p14:sldId id="257"/>
            <p14:sldId id="262"/>
            <p14:sldId id="264"/>
          </p14:sldIdLst>
        </p14:section>
        <p14:section name="1. Are LLMs Intelligent?" id="{58D8427F-8EAC-4D2E-BB74-1B5BC2DD6137}">
          <p14:sldIdLst>
            <p14:sldId id="260"/>
            <p14:sldId id="258"/>
            <p14:sldId id="325"/>
            <p14:sldId id="326"/>
            <p14:sldId id="336"/>
            <p14:sldId id="296"/>
            <p14:sldId id="412"/>
          </p14:sldIdLst>
        </p14:section>
        <p14:section name="2. Generalizeable" id="{CF5DD4A4-DE95-4401-B2FA-2BE6B7EEBE04}">
          <p14:sldIdLst>
            <p14:sldId id="424"/>
            <p14:sldId id="261"/>
            <p14:sldId id="320"/>
            <p14:sldId id="408"/>
            <p14:sldId id="415"/>
            <p14:sldId id="410"/>
            <p14:sldId id="411"/>
            <p14:sldId id="297"/>
            <p14:sldId id="409"/>
          </p14:sldIdLst>
        </p14:section>
        <p14:section name="2.1 Generalization Results" id="{393659FE-4E39-4205-B67B-68F34A8B252B}">
          <p14:sldIdLst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</p14:sldIdLst>
        </p14:section>
        <p14:section name="3. Even Reproduceable?" id="{C4BDBFFF-CF8B-4633-B357-496AA1554586}">
          <p14:sldIdLst>
            <p14:sldId id="302"/>
            <p14:sldId id="382"/>
            <p14:sldId id="383"/>
            <p14:sldId id="384"/>
            <p14:sldId id="306"/>
            <p14:sldId id="307"/>
            <p14:sldId id="308"/>
          </p14:sldIdLst>
        </p14:section>
        <p14:section name="ChatGPT Competition" id="{C8729980-1B2D-419F-B978-D2B994A20929}">
          <p14:sldIdLst>
            <p14:sldId id="372"/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</p14:sldIdLst>
        </p14:section>
        <p14:section name="Entry" id="{32AAE60B-08BD-4A5E-A980-1478741AD8FE}">
          <p14:sldIdLst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Misc" id="{E01CCCB0-F883-4E0F-A183-440402CA5459}">
          <p14:sldIdLst/>
        </p14:section>
        <p14:section name="Similarity" id="{AFC9CD7A-DF5C-4F01-9BD6-A078A86B92BA}">
          <p14:sldIdLst>
            <p14:sldId id="282"/>
            <p14:sldId id="316"/>
            <p14:sldId id="271"/>
            <p14:sldId id="414"/>
            <p14:sldId id="399"/>
          </p14:sldIdLst>
        </p14:section>
        <p14:section name="Takeaways" id="{8CB0C28C-FC1A-4679-BB61-2AC249F9EA9B}">
          <p14:sldIdLst>
            <p14:sldId id="423"/>
            <p14:sldId id="395"/>
            <p14:sldId id="394"/>
            <p14:sldId id="396"/>
          </p14:sldIdLst>
        </p14:section>
        <p14:section name="Controlability" id="{B55B396E-6DF1-41C2-A723-9B1EC747538D}">
          <p14:sldIdLst>
            <p14:sldId id="272"/>
            <p14:sldId id="389"/>
            <p14:sldId id="390"/>
            <p14:sldId id="391"/>
          </p14:sldIdLst>
        </p14:section>
        <p14:section name="???" id="{1C839442-EA78-445F-8EF7-AC625CD31189}">
          <p14:sldIdLst>
            <p14:sldId id="287"/>
          </p14:sldIdLst>
        </p14:section>
        <p14:section name="MISC" id="{8AF42D21-59F2-476A-BFA2-72DC418F097E}">
          <p14:sldIdLst>
            <p14:sldId id="281"/>
            <p14:sldId id="388"/>
            <p14:sldId id="392"/>
            <p14:sldId id="393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8BF7A-6D42-4657-8F80-9C084F552ED4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1ED9C-F0FD-4DEB-8487-FD856231A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7EE0-02CC-4049-47F3-FD459CA1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075A-1D11-2D08-12D7-BFF057544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D672-D5B6-1EED-D0BC-CFA84B1A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4F64-68C8-BA45-C256-178F8322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2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F8440-6D11-CCC6-0C14-6CCFB25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2EFB2-4F41-128B-362C-62B2624B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B11A9-AB15-0CE6-6B71-49D299B4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2C7D-DD00-90C5-1298-427DBD77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D4F9-344E-9FA1-75C3-68E4CA96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1E028-8B00-42EB-D1DB-D59794FD5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0FA36-E291-0565-22C0-E0B315F5C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72019-9DF0-C976-4983-A64BA3EE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485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285E-6A0A-F9A7-C3BD-69F4C38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EB73B-5E06-9500-13B4-F5E02BF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D376C-F8E1-C0F9-7AA8-F9DEDF32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0F649-40F3-5AFC-FF11-FF7AAC86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92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221D1E-7B79-476D-A90A-C92A8E5D0B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40F4-D86C-4685-C74A-943CAEBE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5534-0A84-2220-902D-F055A1E5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DCBFC-334E-4990-3EA5-8C2347BA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084-1528-C439-4C06-12DB5C5F8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BFF99-5EA9-2F94-A0E9-4DA2253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89AE7-16A0-ADF4-F208-BDAC26388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98E49-D870-68A5-EA7A-732D611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549F-9A17-1180-BAA2-F29D2CC5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DBE1-70C0-3B74-2D36-7A07227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BF88-51BF-5094-1F2B-E2E8C80CE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B3F-9ABB-F31C-7E00-346DA8DC6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9051-A9E8-0726-ABC3-E833C3C1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2615-1339-9D6B-7BC9-7A003FCBC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9AA97-7486-EE55-25A3-2B8BAF7BA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7FB82-C903-041D-5CD5-ED3D4661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75E88-927E-5915-3D63-2B5C9EFC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A99CE-AF1B-83E8-32B4-0B754523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2095-AC4B-3ABC-0F1F-CD955286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CFFC-B430-AC35-A83C-4926940A5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A326-A2C7-98A3-23B5-8E254C06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2A71D-1F59-F946-BA7D-3D0624A6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E7F8-58FE-6F7E-6A65-D8A132E7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5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A0D42-5B1E-8A42-CE91-F31282EB0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0ECD6-757D-1B54-EEB5-FEB8E40B7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2599-9B89-893F-01DF-633B592C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BC8E7-E901-800F-61C7-8F4E2A55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4F44-2D87-4DF6-18E3-7D92C9C9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8DA8-58F2-AF12-9F34-3B2CF6F6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FC75-6AAC-9074-F410-710953EA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78CBE-9C85-CF2E-6B5A-74907CCF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7F53A-3FF6-CB6A-7B97-0FBF13A4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0592-161A-B640-ACEE-55DB07FF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3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E32D-3EAE-4334-05CE-8C917560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1B7CD-D809-011A-A817-C01D159B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E1096-EBBA-4422-C10D-DAF73515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C3E56-DBC5-A198-A97C-4F442CAD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86A3D-8646-AA67-10B6-96F8BFC2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FEB3-106B-3EAD-9C24-41B4F9E9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6B13-4F54-F668-CC87-105B980FF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02ACB-CCD4-F41A-4A9F-22A5114B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FF318-AF03-9AC8-E2B7-8D638869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A178E-E36D-77F7-52F4-1BCD25C0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EF7CC-EB27-ED3C-DEDE-A38FF56B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4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6C04-5945-2493-1AAE-65B0B39C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53614-204C-519C-B360-20DFAB92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B2C80-1FD8-70D2-F1C7-1C7D281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28201-7520-807B-A53E-380EA0F15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B9CF6-10E4-2C4D-70E0-96B59355A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5967C-7B18-F0F2-46B4-978EE67F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F7D46-0F98-3B5C-4DC6-F897D458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A0C6B-1818-B69A-D566-7721B52E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E024-F1FF-3B19-F862-BA2FD65B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CBC0E-1E1C-D89E-AF10-182E98B2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0F38-32C3-9B96-5B77-BAAA96B2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993E6-3154-8F53-A0DC-A0CCC128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3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58158-52CC-BDE5-581E-21FF252E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934CE-78CF-4ACC-2DBC-A363606A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C49A-F3E5-5D94-7EEB-FC338DB6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4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8806-90ED-D77D-93C1-FFB8FACF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7178-8FBD-2100-52E3-AF8BDFFA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A8F26-5DA4-AAAD-85DD-0A1964C2B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AC1E0-B8B4-BAE5-CC6E-B2AF2960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2D77A-D475-7C99-4706-EEEEBAE7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E9009-B9ED-5AB6-4A7A-39BBA4D2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5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D044-712D-C879-0DEB-AC1F696E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D4A43-D72A-5343-8BB5-6EACD84A9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B4519-0B6D-545A-D884-44A12A8E7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A361F-B925-E7A6-17FD-1884B1A3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A2062-4996-90B8-279E-146DEE48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268B1-BFD8-5A72-2551-6AAD3E87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0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4A9D7-2C8B-7AA4-889E-B553F858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B2F07-A491-E3AF-B984-255B186F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E4B6-CD83-6065-4201-99F7BC75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1D72AD-4C03-4DB8-8746-DAA846D468ED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CBBE-4B82-2EEE-6CE3-5B41817F1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AFBAA-58C5-4849-F983-BD5D85ABD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0E79D-3032-4BF0-AD5D-CB5A0D324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shyamsn97/mario-gp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hatgpt.com/share/225d8f40-b5c2-4700-aa37-1777e4a4a4b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hatgpt4pcg.github.io/2023/tools/classifier" TargetMode="Externa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7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6.png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1575-8BCB-6ACF-A47A-894197E2C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QE Oral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6A188-AA04-9AD9-C190-031A0FCFE1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Arash Moradi Karkaj</a:t>
            </a:r>
          </a:p>
        </p:txBody>
      </p:sp>
    </p:spTree>
    <p:extLst>
      <p:ext uri="{BB962C8B-B14F-4D97-AF65-F5344CB8AC3E}">
        <p14:creationId xmlns:p14="http://schemas.microsoft.com/office/powerpoint/2010/main" val="24361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E1CC-AB72-EEC3-348D-A27D273E8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C373-2B27-3281-99C3-54BCDE89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F6E5A7-F761-4438-E499-6F0CE7D9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66420-A46B-24B3-536E-FF4455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41BB5-0276-7C2E-5025-950518BB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81D8-2291-9EBA-6038-110D046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4EA59E7F-9C1A-D46B-727C-AC6F680F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E4C55-E6B7-6E79-03E6-BCC51BAC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E3FF-D870-7BDE-B01D-953F1852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B860-F100-45EA-82C2-40471202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0555-75F1-9F88-4A06-A356C413E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intelligent are LLMs? (From an AI perspective)</a:t>
            </a:r>
          </a:p>
          <a:p>
            <a:pPr lvl="1"/>
            <a:r>
              <a:rPr lang="en-US" dirty="0"/>
              <a:t>They do incredible things?</a:t>
            </a:r>
          </a:p>
          <a:p>
            <a:pPr lvl="1"/>
            <a:r>
              <a:rPr lang="en-US" dirty="0"/>
              <a:t>Stochastic parrot</a:t>
            </a:r>
          </a:p>
          <a:p>
            <a:pPr lvl="1"/>
            <a:r>
              <a:rPr lang="en-US" dirty="0"/>
              <a:t>Do they understand language? -&gt; but do the humans even understand language? More like a cognitive science question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what extend can LLMs generalize this intelligence to new tasks?</a:t>
            </a:r>
          </a:p>
          <a:p>
            <a:pPr lvl="1"/>
            <a:r>
              <a:rPr lang="en-US" dirty="0"/>
              <a:t>It is a very fundamental question, but we need to back that up!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050E3-B2A0-B100-3D2B-DBE496CA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72B-576A-C76C-5F4A-EE123195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CDE9-F754-9706-53ED-E258CAB3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So, we wrote a paper exploring this questions in our community of Game AI.</a:t>
            </a:r>
          </a:p>
          <a:p>
            <a:pPr lvl="1"/>
            <a:r>
              <a:rPr lang="en-US" dirty="0"/>
              <a:t>With a problem that is defined in the game ai community</a:t>
            </a:r>
          </a:p>
          <a:p>
            <a:endParaRPr lang="en-US" dirty="0"/>
          </a:p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Full zero-shot</a:t>
            </a:r>
          </a:p>
          <a:p>
            <a:pPr lvl="1"/>
            <a:r>
              <a:rPr lang="en-US" dirty="0"/>
              <a:t>One-shot</a:t>
            </a:r>
          </a:p>
          <a:p>
            <a:pPr lvl="1"/>
            <a:r>
              <a:rPr lang="en-US" dirty="0"/>
              <a:t>N-shot</a:t>
            </a:r>
          </a:p>
          <a:p>
            <a:pPr lvl="2"/>
            <a:r>
              <a:rPr lang="en-US" dirty="0"/>
              <a:t>We didn’t do the full combinatorial coverage of the N-shots, it was a limitation that turned this part more to an exploration</a:t>
            </a:r>
          </a:p>
          <a:p>
            <a:pPr lvl="2"/>
            <a:r>
              <a:rPr lang="en-US" dirty="0"/>
              <a:t>Ended up as the lookup table as the shots in the prompt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3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But How this is achieved?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herald “Generalization”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Capable of “emergent abilities” [Minae et al. 2024]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In-context learning</a:t>
            </a:r>
            <a:r>
              <a:rPr lang="en-US" dirty="0">
                <a:latin typeface="Bahnschrift SemiBold Condensed" panose="020B0502040204020203" pitchFamily="34" charset="0"/>
              </a:rPr>
              <a:t>: LLM learns a new task from a prompt at inference time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instruction- following</a:t>
            </a:r>
            <a:r>
              <a:rPr lang="en-US" dirty="0">
                <a:latin typeface="Bahnschrift SemiBold Condensed" panose="020B0502040204020203" pitchFamily="34" charset="0"/>
              </a:rPr>
              <a:t> for new tasks without explicit examples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Multi-step reasoning</a:t>
            </a:r>
            <a:r>
              <a:rPr lang="en-US" dirty="0">
                <a:latin typeface="Bahnschrift SemiBold Condensed" panose="020B0502040204020203" pitchFamily="34" charset="0"/>
              </a:rPr>
              <a:t> complex tasks can be broken down to intermediate reasoning steps as in </a:t>
            </a:r>
            <a:r>
              <a:rPr lang="en-US" dirty="0" err="1">
                <a:latin typeface="Bahnschrift SemiBold Condensed" panose="020B0502040204020203" pitchFamily="34" charset="0"/>
              </a:rPr>
              <a:t>CoT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Temperature?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6E0E-5FFD-84B1-6D65-E9928F68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B520-775F-856A-D656-1E6C9AD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19E84-2489-E3C8-458C-15FA848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63E718-2EF6-6371-1B72-8CD23FB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AF53FE0-7E41-63F0-FD51-95D140786B7A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Game AI as one of the frontiers of Generative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4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82EC-AF07-28D2-4BD2-50AD4DC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A153-A39E-A3E9-00F9-48D5C6DB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6F05B16-1B71-1749-9560-82E0AB74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09CEEB-B400-D05B-C08D-3D0E7EAB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58943E-49B4-DC54-6521-D922FFFA7BA7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Evolutionary / Search-based PCG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Machine Learning PCG</a:t>
            </a:r>
          </a:p>
          <a:p>
            <a:pPr lvl="3"/>
            <a:r>
              <a:rPr lang="en-US" dirty="0">
                <a:latin typeface="Bahnschrift SemiBold Condensed" panose="020B0502040204020203" pitchFamily="34" charset="0"/>
              </a:rPr>
              <a:t>Deep Learning</a:t>
            </a:r>
          </a:p>
          <a:p>
            <a:pPr lvl="4"/>
            <a:r>
              <a:rPr lang="en-US" dirty="0">
                <a:latin typeface="Bahnschrift SemiBold Condensed" panose="020B0502040204020203" pitchFamily="34" charset="0"/>
              </a:rPr>
              <a:t>LLM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BB018-25A2-0B27-77A1-ABB494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E00-A862-7C01-83BB-7A789E2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087535-EEA6-6401-53E3-016FEFC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 in PCG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91D4AC-ED52-E307-E4C3-0BB8D316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40163A-ADF3-1305-3501-067C6A3EF66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Different type of PCG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Fine-tuned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Mario-GPT [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20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Prompt-based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text: [ref TODO]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an image [Genie]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etc.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1D1-3AD0-AAE0-FB7E-39CD5E3A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A1D2-0AF1-CC03-A52C-5A0E1AC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4AD98-5065-E740-2C4F-B5D810D3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955AA2-82B3-2A69-A42B-D81FAD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0AE02-7E2D-A31A-024D-6DB51A46657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</a:t>
            </a:r>
            <a:r>
              <a:rPr lang="en-US" sz="28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 learn from an initial dataset and sample from never seen before solutions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Spotted gap in research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Lack of experiment on Generalization of LLMs in PCG in Game AI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1C01-A88D-3F1F-2968-8535968A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GitHub - shyamsn97/</a:t>
            </a:r>
            <a:r>
              <a:rPr lang="en-US" sz="1600" dirty="0" err="1">
                <a:hlinkClick r:id="rId4"/>
              </a:rPr>
              <a:t>mario-gpt</a:t>
            </a:r>
            <a:r>
              <a:rPr lang="en-US" sz="1600" dirty="0">
                <a:hlinkClick r:id="rId4"/>
              </a:rPr>
              <a:t>: [</a:t>
            </a:r>
            <a:r>
              <a:rPr lang="en-US" sz="1600" dirty="0" err="1">
                <a:hlinkClick r:id="rId4"/>
              </a:rPr>
              <a:t>Neurips</a:t>
            </a:r>
            <a:r>
              <a:rPr lang="en-US" sz="1600" dirty="0">
                <a:hlinkClick r:id="rId4"/>
              </a:rPr>
              <a:t> 2023] Generating Mario Levels with GPT2. Code for the paper "</a:t>
            </a:r>
            <a:r>
              <a:rPr lang="en-US" sz="1600" dirty="0" err="1">
                <a:hlinkClick r:id="rId4"/>
              </a:rPr>
              <a:t>MarioGPT</a:t>
            </a:r>
            <a:r>
              <a:rPr lang="en-US" sz="1600" dirty="0">
                <a:hlinkClick r:id="rId4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D23E5-DF7B-7C63-7580-912BA25C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C106-92F3-0B21-2B31-279D9BB5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AEFD4-5BC4-562B-2682-49880F67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Vitriol</a:t>
            </a:r>
          </a:p>
          <a:p>
            <a:r>
              <a:rPr lang="en-US" dirty="0"/>
              <a:t>Money Fucks</a:t>
            </a:r>
          </a:p>
          <a:p>
            <a:pPr lvl="1"/>
            <a:r>
              <a:rPr lang="en-US" dirty="0"/>
              <a:t>Google and </a:t>
            </a:r>
            <a:r>
              <a:rPr lang="en-US" dirty="0" err="1"/>
              <a:t>openAI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They have access data that we don’t</a:t>
            </a:r>
          </a:p>
          <a:p>
            <a:pPr lvl="2"/>
            <a:r>
              <a:rPr lang="en-US" dirty="0"/>
              <a:t>Or advanced machinery that we don’t</a:t>
            </a:r>
          </a:p>
          <a:p>
            <a:pPr lvl="1"/>
            <a:r>
              <a:rPr lang="en-US" dirty="0"/>
              <a:t>Which means their outputs are not reproduceable</a:t>
            </a:r>
          </a:p>
          <a:p>
            <a:r>
              <a:rPr lang="en-US" dirty="0"/>
              <a:t>Pythia paper shows the process of getting responses</a:t>
            </a:r>
          </a:p>
          <a:p>
            <a:r>
              <a:rPr lang="en-US" dirty="0"/>
              <a:t>People don’t share code, even in nature (alpha 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4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41DD-9588-61BF-AEE8-65AEFC45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1BABC9-F312-D575-D379-A18E0F10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D0A4EE4-4E3B-74A0-750D-0482B75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FA214D-B40B-DEF8-F6B3-75E738E4688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04593-96A0-3551-C4E5-D3DA9878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AC65-7DEF-518C-5063-6B558C0D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7E3A-5100-F7FA-A322-3C3B904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7F85-C244-E56A-85DC-6D3E020FE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8B0501-E632-F76B-2373-78AA37F12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598A9-1E41-B2E5-9D2B-3E702BD5F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549A-97E7-5B4F-33BE-68E70A2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DD73E-3C3D-955A-4E4B-763B722A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4FB71-32FF-C82C-1E9B-B522BE106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053B-DB4E-7C59-5941-A724C333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9BC02-1B9F-C507-58D4-1BF03728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4507-15CB-69D6-C4FD-409CCCD9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DE74-52FB-7231-F590-AC4BAC00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So, presenting the results:</a:t>
            </a:r>
          </a:p>
          <a:p>
            <a:pPr lvl="1"/>
            <a:r>
              <a:rPr lang="en-US" dirty="0"/>
              <a:t>We should give the results first then go to the details of the simulation environment (Science Bird)</a:t>
            </a:r>
          </a:p>
          <a:p>
            <a:pPr lvl="1"/>
            <a:r>
              <a:rPr lang="en-US" dirty="0"/>
              <a:t>Ex. We found in our experiments that zero shot LLMs don’t generalize! One-shot -&gt; same! But N-shot exploration shows potential that some letters are more generalizable, but in essence not generalizing meaningfully. </a:t>
            </a:r>
          </a:p>
          <a:p>
            <a:pPr lvl="2"/>
            <a:r>
              <a:rPr lang="en-US" dirty="0"/>
              <a:t>Because the letter were unlikely to exist in the training data, pre-training process of GPT-3.5!</a:t>
            </a:r>
          </a:p>
          <a:p>
            <a:r>
              <a:rPr lang="en-US" dirty="0"/>
              <a:t>The final conclusion, no generalize only lookup table!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8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61D2-D14E-6EAB-F144-0727E83BF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EF9BB-B9E4-E437-362A-ED009DCA8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62E7-CD0C-F3DE-6867-746CAAD6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BFB7-EFDD-6FC1-7320-0E078BD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4C3C-BBCB-F4F0-522B-5782D07D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88CFA-765C-7E09-87EC-73CB0FF2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B8D2F-A74E-826B-A355-99AF129A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3DE8-0FD5-8158-1CE0-80AA4C0E0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62C00-DBEB-84F1-62F9-2256E4798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F0A64-9A5D-B608-A5F8-48BB2A578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CABDC-3E80-B850-BC80-397679E92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B52D-055D-7298-0EFC-FC6573DD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1732-F70D-31B8-FEAE-16977DB8F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Is it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it generalizable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wrote a paper exploring this question in the game ai</a:t>
            </a:r>
          </a:p>
          <a:p>
            <a:pPr marL="1371600" lvl="2" indent="-457200">
              <a:buAutoNum type="alphaLcPeriod"/>
            </a:pPr>
            <a:r>
              <a:rPr lang="en-US" dirty="0"/>
              <a:t>Zero shot</a:t>
            </a:r>
          </a:p>
          <a:p>
            <a:pPr marL="1371600" lvl="2" indent="-457200">
              <a:buAutoNum type="alphaLcPeriod"/>
            </a:pPr>
            <a:r>
              <a:rPr lang="en-US" dirty="0"/>
              <a:t>One shot</a:t>
            </a:r>
          </a:p>
          <a:p>
            <a:pPr marL="1371600" lvl="2" indent="-457200">
              <a:buAutoNum type="alphaLcPeriod"/>
            </a:pPr>
            <a:r>
              <a:rPr lang="en-US" dirty="0"/>
              <a:t>N shot</a:t>
            </a:r>
          </a:p>
          <a:p>
            <a:pPr marL="457200" indent="-457200">
              <a:buAutoNum type="arabicPeriod"/>
            </a:pPr>
            <a:r>
              <a:rPr lang="en-US" dirty="0"/>
              <a:t>Not generalizing</a:t>
            </a:r>
          </a:p>
          <a:p>
            <a:pPr marL="457200" indent="-457200">
              <a:buAutoNum type="arabicPeriod"/>
            </a:pPr>
            <a:r>
              <a:rPr lang="en-US" dirty="0"/>
              <a:t>To what extend are the results are EVEN reproducible?</a:t>
            </a:r>
          </a:p>
        </p:txBody>
      </p:sp>
    </p:spTree>
    <p:extLst>
      <p:ext uri="{BB962C8B-B14F-4D97-AF65-F5344CB8AC3E}">
        <p14:creationId xmlns:p14="http://schemas.microsoft.com/office/powerpoint/2010/main" val="2690241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4D87-42C9-9FAD-577A-D9F65BDCE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163A-770F-017D-79C5-FFCC711D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D1098-A3FD-6B91-0FC9-3F5DC6632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409852-DA47-357C-6057-F7E1D360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02306-7C3D-EBD5-24BD-C7409C1A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EB4E02-83DD-82FF-F086-008F7BBEB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632B5D-D92C-445D-A13F-A49F4FF8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6" y="1743102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8" y="1875448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E6B7A-77E7-45FC-BDF2-5AA76747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65C-BE32-385C-74C3-69E94F64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B8699-1F6F-761E-72C4-F9F90D8F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6808-6C92-2D77-FD26-E321ED37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33EE-870E-57F4-135F-8221B61C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4138D-7BCD-8E71-C020-E47733251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intelligent are LLMs? (From an AI perspective)</a:t>
            </a:r>
          </a:p>
          <a:p>
            <a:pPr lvl="1"/>
            <a:r>
              <a:rPr lang="en-US" dirty="0"/>
              <a:t>They do incredible things?</a:t>
            </a:r>
          </a:p>
          <a:p>
            <a:pPr lvl="1"/>
            <a:r>
              <a:rPr lang="en-US" dirty="0"/>
              <a:t>Stochastic parrot</a:t>
            </a:r>
          </a:p>
          <a:p>
            <a:pPr lvl="1"/>
            <a:r>
              <a:rPr lang="en-US" dirty="0"/>
              <a:t>Do they understand language? -&gt; but do the humans even understand language? More like a cognitive science question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what extend can LLMs generalize this intelligence to new tasks?</a:t>
            </a:r>
          </a:p>
          <a:p>
            <a:pPr lvl="1"/>
            <a:r>
              <a:rPr lang="en-US" dirty="0"/>
              <a:t>It is a very fundamental question, but we need to back that up!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06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BB87-505C-1D77-8101-6211C904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FEE2F-FB1B-D6CD-89BF-5AC6536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BF9EC-277A-5A73-EAD4-F9BF9F5D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CB14-F316-FE93-B40B-E4579FCA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D5A3-37CC-8EA7-7AD5-9D649079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86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17A7-276A-1816-CFB9-C25F6D04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AC1F8-99AA-63A4-201A-765F2E4F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A fine-tuned Vision Transformer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trained on 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4568-F21C-0794-C17C-3CA7A54A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A2C38-A88C-8B88-DC25-1656221F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9B073-4F42-F9D3-8673-4CDE05AC1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EB5D-2363-54EA-3157-B5A42676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6A6F-D844-409D-DFF7-82CC4E43D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Question1: to what extend the results of an LLM isn’t just a giant lookup table. To what extend are LLMs doing intelligent stuff?</a:t>
            </a:r>
          </a:p>
          <a:p>
            <a:pPr lvl="1"/>
            <a:r>
              <a:rPr lang="en-US" dirty="0"/>
              <a:t>To what extend are we brute forcing the solution, or</a:t>
            </a:r>
          </a:p>
          <a:p>
            <a:pPr lvl="1"/>
            <a:r>
              <a:rPr lang="en-US" dirty="0"/>
              <a:t>To what extend are we making an intelligent machine</a:t>
            </a:r>
          </a:p>
          <a:p>
            <a:pPr lvl="1"/>
            <a:r>
              <a:rPr lang="en-US" dirty="0"/>
              <a:t>Ex. Ellie Pavlick and stochastic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56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8807-F6FF-ED06-4E55-5BF020D2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D4DEB49-CF73-3011-881D-8579C31E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Answer to the 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2728CBF-1702-A918-FD18-424F2D46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C2A093B-A76C-E8BF-E8BA-96BA337C1D3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Is Generalizability achievable using LLMs?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Not quite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Is the “Temperature” parameter in LLMs fundamental to search, or mutation capabilities?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It’s complicated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What is the effects of the Prompt?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Explore the prompt rather than mutate based on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9FF14-FCB0-7993-9255-1C812A100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5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5DE-96C6-559F-BEA0-142A16378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7DCF-D141-961D-8D84-8B064EC61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8472-09E3-3FCC-F378-EF831312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7583-4EA6-6A78-38E5-9E15AEC1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57C2-AD1B-333F-7B42-C7EE1488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Large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Language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prompt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9C27E-ADF1-7D50-1813-F875A2BE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1B43E-F7FA-1760-1027-A5F2E177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Shyam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Sudhakaran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et al. 2023.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MarioGPT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: Open-Ended Text2Level Generation through Large Language Models. In Proceedings of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NeurIPS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2023.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3FDFC-4AD1-AB1F-1C3F-739B707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Shyam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Sudhakaran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et al. 2023.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MarioGPT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: Open-Ended Text2Level Generation through Large Language Models. In Proceedings of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NeurIPS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2023.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C707F-5CD7-F789-AF7B-77C2A80F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8E8-FD4B-7E00-1934-83C584C47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F1CC27-4424-0DB6-164A-8354072C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j-ea"/>
                <a:cs typeface="+mj-cs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j-ea"/>
                <a:cs typeface="+mj-cs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6AB2-4F89-4073-AF55-1376CFABA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j-ea"/>
                <a:cs typeface="+mj-cs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6955-AA2D-D0DF-050B-BD1C2B7D9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8A04-792D-C8AA-2639-F5476F5B2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7808</Words>
  <Application>Microsoft Office PowerPoint</Application>
  <PresentationFormat>Widescreen</PresentationFormat>
  <Paragraphs>759</Paragraphs>
  <Slides>75</Slides>
  <Notes>53</Notes>
  <HiddenSlides>3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QE Oral Presentation</vt:lpstr>
      <vt:lpstr>Overview</vt:lpstr>
      <vt:lpstr>Overview</vt:lpstr>
      <vt:lpstr>Overview</vt:lpstr>
      <vt:lpstr>Overview</vt:lpstr>
      <vt:lpstr>Overview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Overview</vt:lpstr>
      <vt:lpstr>Overview</vt:lpstr>
      <vt:lpstr>But How this is achieved?</vt:lpstr>
      <vt:lpstr>Generative AI</vt:lpstr>
      <vt:lpstr>PCG</vt:lpstr>
      <vt:lpstr>LLM in PCG</vt:lpstr>
      <vt:lpstr>All Hail Generalization</vt:lpstr>
      <vt:lpstr>LLMs to Generate Levels</vt:lpstr>
      <vt:lpstr>Research Questions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Discussion - Similarity</vt:lpstr>
      <vt:lpstr>Discussion - Similarity</vt:lpstr>
      <vt:lpstr>Discussion - Similarity</vt:lpstr>
      <vt:lpstr>Answer to the Research Questions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Arash Moradi</dc:creator>
  <cp:lastModifiedBy>Arash Moradi</cp:lastModifiedBy>
  <cp:revision>3</cp:revision>
  <dcterms:created xsi:type="dcterms:W3CDTF">2024-11-12T17:56:18Z</dcterms:created>
  <dcterms:modified xsi:type="dcterms:W3CDTF">2024-11-14T15:41:18Z</dcterms:modified>
</cp:coreProperties>
</file>